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haroni" panose="02010803020104030203" pitchFamily="2" charset="-79"/>
      <p:bold r:id="rId10"/>
    </p:embeddedFont>
    <p:embeddedFont>
      <p:font typeface="Anton" pitchFamily="2" charset="0"/>
      <p:regular r:id="rId11"/>
    </p:embeddedFont>
    <p:embeddedFont>
      <p:font typeface="HK Modular" panose="020B0604020202020204" charset="0"/>
      <p:regular r:id="rId12"/>
    </p:embeddedFont>
    <p:embeddedFont>
      <p:font typeface="Inter" panose="020B0604020202020204" charset="0"/>
      <p:regular r:id="rId13"/>
    </p:embeddedFont>
    <p:embeddedFont>
      <p:font typeface="Inter Bold" panose="020B0604020202020204" charset="0"/>
      <p:regular r:id="rId14"/>
    </p:embeddedFon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Poppins Bold" panose="00000800000000000000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22" autoAdjust="0"/>
  </p:normalViewPr>
  <p:slideViewPr>
    <p:cSldViewPr>
      <p:cViewPr varScale="1">
        <p:scale>
          <a:sx n="52" d="100"/>
          <a:sy n="52" d="100"/>
        </p:scale>
        <p:origin x="989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C05A1-7B52-4B5B-88F7-713CB04BECCD}" type="datetimeFigureOut">
              <a:rPr lang="pt-BR" smtClean="0"/>
              <a:t>05/10/2025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9D9F-C4EA-4B11-9D46-7741953F02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0701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59D9F-C4EA-4B11-9D46-7741953F025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8432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sv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hyperlink" Target="https://www.nasa.gov/osdr/" TargetMode="External"/><Relationship Id="rId3" Type="http://schemas.openxmlformats.org/officeDocument/2006/relationships/image" Target="../media/image27.png"/><Relationship Id="rId21" Type="http://schemas.openxmlformats.org/officeDocument/2006/relationships/hyperlink" Target="https://science.nasa.gov/" TargetMode="External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hyperlink" Target="https://github.com/jgalazka/SB_publications/tree/main" TargetMode="External"/><Relationship Id="rId2" Type="http://schemas.openxmlformats.org/officeDocument/2006/relationships/image" Target="../media/image7.jpeg"/><Relationship Id="rId16" Type="http://schemas.openxmlformats.org/officeDocument/2006/relationships/image" Target="../media/image40.png"/><Relationship Id="rId20" Type="http://schemas.openxmlformats.org/officeDocument/2006/relationships/hyperlink" Target="https://taskbook.nasaprs.com/tbp/welcome.cf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39.svg"/><Relationship Id="rId10" Type="http://schemas.openxmlformats.org/officeDocument/2006/relationships/image" Target="../media/image34.png"/><Relationship Id="rId19" Type="http://schemas.openxmlformats.org/officeDocument/2006/relationships/hyperlink" Target="https://public.ksc.nasa.gov/nslsl/" TargetMode="External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71" r="-357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4007528" y="505131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5223407" y="2448180"/>
            <a:ext cx="2262670" cy="2262670"/>
          </a:xfrm>
          <a:custGeom>
            <a:avLst/>
            <a:gdLst/>
            <a:ahLst/>
            <a:cxnLst/>
            <a:rect l="l" t="t" r="r" b="b"/>
            <a:pathLst>
              <a:path w="2262670" h="2262670">
                <a:moveTo>
                  <a:pt x="0" y="0"/>
                </a:moveTo>
                <a:lnTo>
                  <a:pt x="2262670" y="0"/>
                </a:lnTo>
                <a:lnTo>
                  <a:pt x="2262670" y="2262670"/>
                </a:lnTo>
                <a:lnTo>
                  <a:pt x="0" y="2262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-59806" y="4710850"/>
            <a:ext cx="18407611" cy="7059328"/>
          </a:xfrm>
          <a:custGeom>
            <a:avLst/>
            <a:gdLst/>
            <a:ahLst/>
            <a:cxnLst/>
            <a:rect l="l" t="t" r="r" b="b"/>
            <a:pathLst>
              <a:path w="18407611" h="7059328">
                <a:moveTo>
                  <a:pt x="0" y="0"/>
                </a:moveTo>
                <a:lnTo>
                  <a:pt x="18407612" y="0"/>
                </a:lnTo>
                <a:lnTo>
                  <a:pt x="18407612" y="7059329"/>
                </a:lnTo>
                <a:lnTo>
                  <a:pt x="0" y="70593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6769" b="-6019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flipH="1">
            <a:off x="8495215" y="1513941"/>
            <a:ext cx="8275021" cy="13455319"/>
          </a:xfrm>
          <a:custGeom>
            <a:avLst/>
            <a:gdLst/>
            <a:ahLst/>
            <a:cxnLst/>
            <a:rect l="l" t="t" r="r" b="b"/>
            <a:pathLst>
              <a:path w="8275021" h="13455319">
                <a:moveTo>
                  <a:pt x="8275021" y="0"/>
                </a:moveTo>
                <a:lnTo>
                  <a:pt x="0" y="0"/>
                </a:lnTo>
                <a:lnTo>
                  <a:pt x="0" y="13455319"/>
                </a:lnTo>
                <a:lnTo>
                  <a:pt x="8275021" y="13455319"/>
                </a:lnTo>
                <a:lnTo>
                  <a:pt x="8275021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2669102" y="6945172"/>
            <a:ext cx="5259948" cy="2866944"/>
          </a:xfrm>
          <a:custGeom>
            <a:avLst/>
            <a:gdLst/>
            <a:ahLst/>
            <a:cxnLst/>
            <a:rect l="l" t="t" r="r" b="b"/>
            <a:pathLst>
              <a:path w="5259948" h="2866944">
                <a:moveTo>
                  <a:pt x="0" y="0"/>
                </a:moveTo>
                <a:lnTo>
                  <a:pt x="5259949" y="0"/>
                </a:lnTo>
                <a:lnTo>
                  <a:pt x="5259949" y="2866944"/>
                </a:lnTo>
                <a:lnTo>
                  <a:pt x="0" y="28669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732358" y="3230296"/>
            <a:ext cx="9133437" cy="1715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80"/>
              </a:lnSpc>
              <a:spcBef>
                <a:spcPct val="0"/>
              </a:spcBef>
            </a:pPr>
            <a:r>
              <a:rPr lang="en-US" sz="9986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BIOSPACE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2358" y="4529875"/>
            <a:ext cx="8593378" cy="160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74"/>
              </a:lnSpc>
              <a:spcBef>
                <a:spcPct val="0"/>
              </a:spcBef>
            </a:pPr>
            <a:r>
              <a:rPr lang="en-US" sz="9410" dirty="0">
                <a:solidFill>
                  <a:srgbClr val="0DBFD1"/>
                </a:solidFill>
                <a:latin typeface="HK Modular"/>
                <a:ea typeface="HK Modular"/>
                <a:cs typeface="HK Modular"/>
                <a:sym typeface="HK Modular"/>
              </a:rPr>
              <a:t>explorer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2358" y="6020184"/>
            <a:ext cx="7852450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Explorando</a:t>
            </a:r>
            <a:r>
              <a:rPr lang="en-US" sz="20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 </a:t>
            </a:r>
            <a:r>
              <a:rPr lang="en-US" sz="20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espaço</a:t>
            </a:r>
            <a:r>
              <a:rPr lang="en-US" sz="20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20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Democratizando</a:t>
            </a:r>
            <a:r>
              <a:rPr lang="en-US" sz="20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 </a:t>
            </a:r>
            <a:r>
              <a:rPr lang="en-US" sz="20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conhecimento</a:t>
            </a:r>
            <a:r>
              <a:rPr lang="en-US" sz="20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91729" y="7590754"/>
            <a:ext cx="2414695" cy="37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212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Desenvolvido por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2358" y="9630189"/>
            <a:ext cx="7030873" cy="316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Caetano, Kevin, Liam, Marco, Rafael, Raul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5458228" y="2435765"/>
            <a:ext cx="1355821" cy="226355"/>
            <a:chOff x="0" y="0"/>
            <a:chExt cx="357089" cy="596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7089" cy="59616"/>
            </a:xfrm>
            <a:custGeom>
              <a:avLst/>
              <a:gdLst/>
              <a:ahLst/>
              <a:cxnLst/>
              <a:rect l="l" t="t" r="r" b="b"/>
              <a:pathLst>
                <a:path w="357089" h="59616">
                  <a:moveTo>
                    <a:pt x="0" y="0"/>
                  </a:moveTo>
                  <a:lnTo>
                    <a:pt x="357089" y="0"/>
                  </a:lnTo>
                  <a:lnTo>
                    <a:pt x="357089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DBFD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7089" cy="107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288082" y="1785307"/>
            <a:ext cx="5711835" cy="148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10"/>
              </a:lnSpc>
            </a:pPr>
            <a:r>
              <a:rPr lang="en-US" sz="923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 PROBLEMA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BB64CC6-BF76-D567-AF2F-9BEBB8F5C7A8}"/>
              </a:ext>
            </a:extLst>
          </p:cNvPr>
          <p:cNvSpPr txBox="1"/>
          <p:nvPr/>
        </p:nvSpPr>
        <p:spPr>
          <a:xfrm>
            <a:off x="4884852" y="3438885"/>
            <a:ext cx="85182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 desafio escolhido foi de criar um buscador movido por IA que organize os dados de mais de 600 artigos e pesquisas biológicas da NASA.</a:t>
            </a:r>
            <a:br>
              <a:rPr lang="pt-BR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pt-BR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Dados são o novo petróleo, quem os tem conquista muito mais, porém eles devem estar organizados e acessíveis, não é a realidade hoje.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DB23EF7-1EE5-11BE-19CD-0F6A294C8EF2}"/>
              </a:ext>
            </a:extLst>
          </p:cNvPr>
          <p:cNvGrpSpPr/>
          <p:nvPr/>
        </p:nvGrpSpPr>
        <p:grpSpPr>
          <a:xfrm>
            <a:off x="7562963" y="6131770"/>
            <a:ext cx="3333189" cy="2256983"/>
            <a:chOff x="7562963" y="6131770"/>
            <a:chExt cx="3333189" cy="2256983"/>
          </a:xfrm>
        </p:grpSpPr>
        <p:sp>
          <p:nvSpPr>
            <p:cNvPr id="8" name="Freeform 8"/>
            <p:cNvSpPr/>
            <p:nvPr/>
          </p:nvSpPr>
          <p:spPr>
            <a:xfrm>
              <a:off x="8767966" y="6131770"/>
              <a:ext cx="923184" cy="1321193"/>
            </a:xfrm>
            <a:custGeom>
              <a:avLst/>
              <a:gdLst/>
              <a:ahLst/>
              <a:cxnLst/>
              <a:rect l="l" t="t" r="r" b="b"/>
              <a:pathLst>
                <a:path w="923184" h="1321193">
                  <a:moveTo>
                    <a:pt x="0" y="0"/>
                  </a:moveTo>
                  <a:lnTo>
                    <a:pt x="923184" y="0"/>
                  </a:lnTo>
                  <a:lnTo>
                    <a:pt x="923184" y="1321193"/>
                  </a:lnTo>
                  <a:lnTo>
                    <a:pt x="0" y="1321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5594C73D-0FAD-E0B9-1EF2-DCE9236F4C70}"/>
                </a:ext>
              </a:extLst>
            </p:cNvPr>
            <p:cNvSpPr txBox="1"/>
            <p:nvPr/>
          </p:nvSpPr>
          <p:spPr>
            <a:xfrm>
              <a:off x="7562963" y="7742422"/>
              <a:ext cx="33331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COMPLICADOS PARA PÚBLICO EM GERAL 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B33F9C7E-26E8-1C58-C907-826FB5334D4B}"/>
              </a:ext>
            </a:extLst>
          </p:cNvPr>
          <p:cNvGrpSpPr/>
          <p:nvPr/>
        </p:nvGrpSpPr>
        <p:grpSpPr>
          <a:xfrm>
            <a:off x="12649200" y="6161642"/>
            <a:ext cx="3333189" cy="2088611"/>
            <a:chOff x="12649200" y="6161642"/>
            <a:chExt cx="3333189" cy="2088611"/>
          </a:xfrm>
        </p:grpSpPr>
        <p:sp>
          <p:nvSpPr>
            <p:cNvPr id="7" name="Freeform 7"/>
            <p:cNvSpPr/>
            <p:nvPr/>
          </p:nvSpPr>
          <p:spPr>
            <a:xfrm>
              <a:off x="13725359" y="6161642"/>
              <a:ext cx="1336633" cy="1261447"/>
            </a:xfrm>
            <a:custGeom>
              <a:avLst/>
              <a:gdLst/>
              <a:ahLst/>
              <a:cxnLst/>
              <a:rect l="l" t="t" r="r" b="b"/>
              <a:pathLst>
                <a:path w="2507621" h="2366567">
                  <a:moveTo>
                    <a:pt x="0" y="0"/>
                  </a:moveTo>
                  <a:lnTo>
                    <a:pt x="2507621" y="0"/>
                  </a:lnTo>
                  <a:lnTo>
                    <a:pt x="2507621" y="2366567"/>
                  </a:lnTo>
                  <a:lnTo>
                    <a:pt x="0" y="2366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8EB9D961-D12E-4299-B7DE-A89C7251C15F}"/>
                </a:ext>
              </a:extLst>
            </p:cNvPr>
            <p:cNvSpPr txBox="1"/>
            <p:nvPr/>
          </p:nvSpPr>
          <p:spPr>
            <a:xfrm>
              <a:off x="12649200" y="7880921"/>
              <a:ext cx="3333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ALTO VOLUME DE DADOS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CDACF423-6BA7-7E3D-6F18-1005F3A3B0B5}"/>
              </a:ext>
            </a:extLst>
          </p:cNvPr>
          <p:cNvGrpSpPr/>
          <p:nvPr/>
        </p:nvGrpSpPr>
        <p:grpSpPr>
          <a:xfrm>
            <a:off x="1838607" y="6034981"/>
            <a:ext cx="3333189" cy="2353773"/>
            <a:chOff x="1838607" y="6034981"/>
            <a:chExt cx="3333189" cy="2353773"/>
          </a:xfrm>
        </p:grpSpPr>
        <p:sp>
          <p:nvSpPr>
            <p:cNvPr id="6" name="Freeform 6"/>
            <p:cNvSpPr/>
            <p:nvPr/>
          </p:nvSpPr>
          <p:spPr>
            <a:xfrm>
              <a:off x="2799333" y="6034981"/>
              <a:ext cx="1411738" cy="1514772"/>
            </a:xfrm>
            <a:custGeom>
              <a:avLst/>
              <a:gdLst/>
              <a:ahLst/>
              <a:cxnLst/>
              <a:rect l="l" t="t" r="r" b="b"/>
              <a:pathLst>
                <a:path w="1442744" h="1442744">
                  <a:moveTo>
                    <a:pt x="0" y="0"/>
                  </a:moveTo>
                  <a:lnTo>
                    <a:pt x="1442745" y="0"/>
                  </a:lnTo>
                  <a:lnTo>
                    <a:pt x="1442745" y="1442744"/>
                  </a:lnTo>
                  <a:lnTo>
                    <a:pt x="0" y="1442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BF889D19-6EF2-4EF9-C9CD-BDA7359DF97C}"/>
                </a:ext>
              </a:extLst>
            </p:cNvPr>
            <p:cNvSpPr txBox="1"/>
            <p:nvPr/>
          </p:nvSpPr>
          <p:spPr>
            <a:xfrm>
              <a:off x="1838607" y="7742423"/>
              <a:ext cx="33331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DADOS ESPALHADOS E SEM SEPARAÇÃO POR TEMAS </a:t>
              </a:r>
            </a:p>
          </p:txBody>
        </p:sp>
      </p:grpSp>
      <p:sp>
        <p:nvSpPr>
          <p:cNvPr id="21" name="Freeform 6">
            <a:extLst>
              <a:ext uri="{FF2B5EF4-FFF2-40B4-BE49-F238E27FC236}">
                <a16:creationId xmlns:a16="http://schemas.microsoft.com/office/drawing/2014/main" id="{25BD5961-1FE0-F59C-07E3-0DE2C076DEE7}"/>
              </a:ext>
            </a:extLst>
          </p:cNvPr>
          <p:cNvSpPr/>
          <p:nvPr/>
        </p:nvSpPr>
        <p:spPr>
          <a:xfrm flipH="1">
            <a:off x="19357555" y="1871031"/>
            <a:ext cx="8275021" cy="13455319"/>
          </a:xfrm>
          <a:custGeom>
            <a:avLst/>
            <a:gdLst/>
            <a:ahLst/>
            <a:cxnLst/>
            <a:rect l="l" t="t" r="r" b="b"/>
            <a:pathLst>
              <a:path w="8275021" h="13455319">
                <a:moveTo>
                  <a:pt x="8275021" y="0"/>
                </a:moveTo>
                <a:lnTo>
                  <a:pt x="0" y="0"/>
                </a:lnTo>
                <a:lnTo>
                  <a:pt x="0" y="13455319"/>
                </a:lnTo>
                <a:lnTo>
                  <a:pt x="8275021" y="13455319"/>
                </a:lnTo>
                <a:lnTo>
                  <a:pt x="8275021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16DA180D-8EE8-3371-0B42-0BC0DDE67E8E}"/>
              </a:ext>
            </a:extLst>
          </p:cNvPr>
          <p:cNvSpPr txBox="1"/>
          <p:nvPr/>
        </p:nvSpPr>
        <p:spPr>
          <a:xfrm>
            <a:off x="-8991600" y="35153"/>
            <a:ext cx="9133437" cy="1715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80"/>
              </a:lnSpc>
              <a:spcBef>
                <a:spcPct val="0"/>
              </a:spcBef>
            </a:pPr>
            <a:r>
              <a:rPr lang="en-US" sz="9986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BIOSPACE</a:t>
            </a:r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F71E3908-DEDD-70C8-D3E2-AB4AF6EFC21E}"/>
              </a:ext>
            </a:extLst>
          </p:cNvPr>
          <p:cNvSpPr/>
          <p:nvPr/>
        </p:nvSpPr>
        <p:spPr>
          <a:xfrm>
            <a:off x="18489386" y="2353236"/>
            <a:ext cx="10393034" cy="10393034"/>
          </a:xfrm>
          <a:custGeom>
            <a:avLst/>
            <a:gdLst/>
            <a:ahLst/>
            <a:cxnLst/>
            <a:rect l="l" t="t" r="r" b="b"/>
            <a:pathLst>
              <a:path w="10393034" h="10393034">
                <a:moveTo>
                  <a:pt x="0" y="0"/>
                </a:moveTo>
                <a:lnTo>
                  <a:pt x="10393034" y="0"/>
                </a:lnTo>
                <a:lnTo>
                  <a:pt x="10393034" y="10393034"/>
                </a:lnTo>
                <a:lnTo>
                  <a:pt x="0" y="103930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041634" y="9175622"/>
            <a:ext cx="526528" cy="526528"/>
            <a:chOff x="0" y="0"/>
            <a:chExt cx="138674" cy="1386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674" cy="138674"/>
            </a:xfrm>
            <a:custGeom>
              <a:avLst/>
              <a:gdLst/>
              <a:ahLst/>
              <a:cxnLst/>
              <a:rect l="l" t="t" r="r" b="b"/>
              <a:pathLst>
                <a:path w="138674" h="138674">
                  <a:moveTo>
                    <a:pt x="0" y="0"/>
                  </a:moveTo>
                  <a:lnTo>
                    <a:pt x="138674" y="0"/>
                  </a:lnTo>
                  <a:lnTo>
                    <a:pt x="138674" y="138674"/>
                  </a:lnTo>
                  <a:lnTo>
                    <a:pt x="0" y="1386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BD5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8674" cy="1862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465725" y="1028700"/>
            <a:ext cx="3671753" cy="4114800"/>
          </a:xfrm>
          <a:custGeom>
            <a:avLst/>
            <a:gdLst/>
            <a:ahLst/>
            <a:cxnLst/>
            <a:rect l="l" t="t" r="r" b="b"/>
            <a:pathLst>
              <a:path w="3671753" h="4114800">
                <a:moveTo>
                  <a:pt x="0" y="0"/>
                </a:moveTo>
                <a:lnTo>
                  <a:pt x="3671753" y="0"/>
                </a:lnTo>
                <a:lnTo>
                  <a:pt x="36717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0058400" y="1911327"/>
            <a:ext cx="10393034" cy="10393034"/>
          </a:xfrm>
          <a:custGeom>
            <a:avLst/>
            <a:gdLst/>
            <a:ahLst/>
            <a:cxnLst/>
            <a:rect l="l" t="t" r="r" b="b"/>
            <a:pathLst>
              <a:path w="10393034" h="10393034">
                <a:moveTo>
                  <a:pt x="0" y="0"/>
                </a:moveTo>
                <a:lnTo>
                  <a:pt x="10393034" y="0"/>
                </a:lnTo>
                <a:lnTo>
                  <a:pt x="10393034" y="10393034"/>
                </a:lnTo>
                <a:lnTo>
                  <a:pt x="0" y="103930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7001443" y="9240448"/>
            <a:ext cx="60690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3650" y="5444144"/>
            <a:ext cx="9017984" cy="327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 SE QUALQUER PESSOA PUDESSE ACESSAR O PODEROSO CONHECIMENTO DAS PESQUISAS BIOLÓGICAS DA NASA DE MANEIRA FÁCIL?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0" y="1333500"/>
            <a:ext cx="5537820" cy="119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4"/>
              </a:lnSpc>
            </a:pPr>
            <a:r>
              <a:rPr lang="en-US" sz="744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 SOLUÇÃO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-835438"/>
            <a:ext cx="13716000" cy="11957876"/>
          </a:xfrm>
          <a:prstGeom prst="rect">
            <a:avLst/>
          </a:prstGeom>
        </p:spPr>
      </p:pic>
      <p:pic>
        <p:nvPicPr>
          <p:cNvPr id="6" name="Vídeo 5">
            <a:hlinkClick r:id="" action="ppaction://media"/>
            <a:extLst>
              <a:ext uri="{FF2B5EF4-FFF2-40B4-BE49-F238E27FC236}">
                <a16:creationId xmlns:a16="http://schemas.microsoft.com/office/drawing/2014/main" id="{6D65A2A9-48A7-0979-80FA-5B6663FCCA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72200" y="676126"/>
            <a:ext cx="10515600" cy="61378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3" name="Freeform 3"/>
          <p:cNvSpPr/>
          <p:nvPr/>
        </p:nvSpPr>
        <p:spPr>
          <a:xfrm>
            <a:off x="4114800" y="3593019"/>
            <a:ext cx="1152000" cy="1152000"/>
          </a:xfrm>
          <a:custGeom>
            <a:avLst/>
            <a:gdLst/>
            <a:ahLst/>
            <a:cxnLst/>
            <a:rect l="l" t="t" r="r" b="b"/>
            <a:pathLst>
              <a:path w="740703" h="740703">
                <a:moveTo>
                  <a:pt x="0" y="0"/>
                </a:moveTo>
                <a:lnTo>
                  <a:pt x="740703" y="0"/>
                </a:lnTo>
                <a:lnTo>
                  <a:pt x="740703" y="740703"/>
                </a:lnTo>
                <a:lnTo>
                  <a:pt x="0" y="740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4" name="Freeform 4"/>
          <p:cNvSpPr/>
          <p:nvPr/>
        </p:nvSpPr>
        <p:spPr>
          <a:xfrm>
            <a:off x="4076701" y="6585574"/>
            <a:ext cx="1228197" cy="1708748"/>
          </a:xfrm>
          <a:custGeom>
            <a:avLst/>
            <a:gdLst/>
            <a:ahLst/>
            <a:cxnLst/>
            <a:rect l="l" t="t" r="r" b="b"/>
            <a:pathLst>
              <a:path w="740703" h="1194682">
                <a:moveTo>
                  <a:pt x="0" y="0"/>
                </a:moveTo>
                <a:lnTo>
                  <a:pt x="740703" y="0"/>
                </a:lnTo>
                <a:lnTo>
                  <a:pt x="740703" y="1194682"/>
                </a:lnTo>
                <a:lnTo>
                  <a:pt x="0" y="11946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4114800" y="5149645"/>
            <a:ext cx="1152000" cy="1152000"/>
          </a:xfrm>
          <a:custGeom>
            <a:avLst/>
            <a:gdLst/>
            <a:ahLst/>
            <a:cxnLst/>
            <a:rect l="l" t="t" r="r" b="b"/>
            <a:pathLst>
              <a:path w="1091724" h="1091724">
                <a:moveTo>
                  <a:pt x="0" y="0"/>
                </a:moveTo>
                <a:lnTo>
                  <a:pt x="1091723" y="0"/>
                </a:lnTo>
                <a:lnTo>
                  <a:pt x="1091723" y="1091723"/>
                </a:lnTo>
                <a:lnTo>
                  <a:pt x="0" y="10917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6" name="TextBox 6"/>
          <p:cNvSpPr txBox="1"/>
          <p:nvPr/>
        </p:nvSpPr>
        <p:spPr>
          <a:xfrm>
            <a:off x="3839145" y="962025"/>
            <a:ext cx="10609711" cy="119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4"/>
              </a:lnSpc>
            </a:pPr>
            <a:r>
              <a:rPr lang="en-US" sz="74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AS MUDANÇAS E IMPACTOS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82A1887-CDC8-07FC-57AB-9AE25C49E9E2}"/>
              </a:ext>
            </a:extLst>
          </p:cNvPr>
          <p:cNvSpPr txBox="1"/>
          <p:nvPr/>
        </p:nvSpPr>
        <p:spPr>
          <a:xfrm>
            <a:off x="5835445" y="3691965"/>
            <a:ext cx="739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Maior interesse em investimentos nas pesquisas de biologia espacial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0FB1ECD-C145-F4CD-4F2C-49BFF9BC6853}"/>
              </a:ext>
            </a:extLst>
          </p:cNvPr>
          <p:cNvSpPr txBox="1"/>
          <p:nvPr/>
        </p:nvSpPr>
        <p:spPr>
          <a:xfrm>
            <a:off x="5835445" y="5248591"/>
            <a:ext cx="830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Democratização e acessibilidade dos conhecimentos contidos nos artigos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5165BEB-796A-3C12-9173-981CE42DDA1E}"/>
              </a:ext>
            </a:extLst>
          </p:cNvPr>
          <p:cNvSpPr txBox="1"/>
          <p:nvPr/>
        </p:nvSpPr>
        <p:spPr>
          <a:xfrm>
            <a:off x="5867400" y="6809511"/>
            <a:ext cx="9448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Novas descobertas através da busca das teorias contidas nos artigos organizados pela nossa plataforma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0249656" y="6780709"/>
            <a:ext cx="8926641" cy="2592445"/>
          </a:xfrm>
          <a:custGeom>
            <a:avLst/>
            <a:gdLst/>
            <a:ahLst/>
            <a:cxnLst/>
            <a:rect l="l" t="t" r="r" b="b"/>
            <a:pathLst>
              <a:path w="8926641" h="2592445">
                <a:moveTo>
                  <a:pt x="0" y="0"/>
                </a:moveTo>
                <a:lnTo>
                  <a:pt x="8926641" y="0"/>
                </a:lnTo>
                <a:lnTo>
                  <a:pt x="8926641" y="2592445"/>
                </a:lnTo>
                <a:lnTo>
                  <a:pt x="0" y="2592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838200" y="1180917"/>
            <a:ext cx="6188219" cy="1219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84"/>
              </a:lnSpc>
            </a:pPr>
            <a:r>
              <a:rPr lang="en-US" sz="7449" dirty="0">
                <a:solidFill>
                  <a:srgbClr val="FFFFFF"/>
                </a:solidFill>
                <a:latin typeface="Aharoni" panose="02010803020104030203" pitchFamily="2" charset="-79"/>
                <a:ea typeface="Anton"/>
                <a:cs typeface="Aharoni" panose="02010803020104030203" pitchFamily="2" charset="-79"/>
                <a:sym typeface="Anton"/>
              </a:rPr>
              <a:t>USO DA IA</a:t>
            </a:r>
          </a:p>
        </p:txBody>
      </p:sp>
      <p:pic>
        <p:nvPicPr>
          <p:cNvPr id="7" name="Imagem 6" descr="Tela de um aparelho celular&#10;&#10;O conteúdo gerado por IA pode estar incorreto.">
            <a:extLst>
              <a:ext uri="{FF2B5EF4-FFF2-40B4-BE49-F238E27FC236}">
                <a16:creationId xmlns:a16="http://schemas.microsoft.com/office/drawing/2014/main" id="{D575F371-7EE9-FD7F-60BA-473A043D4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747" y="1790700"/>
            <a:ext cx="3886200" cy="58293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088AF14C-444C-F985-A7D4-26AFA9366B52}"/>
              </a:ext>
            </a:extLst>
          </p:cNvPr>
          <p:cNvSpPr txBox="1"/>
          <p:nvPr/>
        </p:nvSpPr>
        <p:spPr>
          <a:xfrm>
            <a:off x="1231672" y="3184719"/>
            <a:ext cx="9017984" cy="79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- ANÁLISE INTELIGENTE DOS ARTIGOS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5869D4-4E5A-57BB-7A6B-22E87501006E}"/>
              </a:ext>
            </a:extLst>
          </p:cNvPr>
          <p:cNvSpPr txBox="1"/>
          <p:nvPr/>
        </p:nvSpPr>
        <p:spPr>
          <a:xfrm>
            <a:off x="1231672" y="4308670"/>
            <a:ext cx="9017984" cy="79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- DIVISÃO POR CATEGORIAS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DC7DE40E-1AD4-3500-6E86-607AF074B6DB}"/>
              </a:ext>
            </a:extLst>
          </p:cNvPr>
          <p:cNvSpPr txBox="1"/>
          <p:nvPr/>
        </p:nvSpPr>
        <p:spPr>
          <a:xfrm>
            <a:off x="1202643" y="5432621"/>
            <a:ext cx="9017984" cy="79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- RESPOSTA EM LINGUAGEM NATURAL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3" name="Freeform 3"/>
          <p:cNvSpPr/>
          <p:nvPr/>
        </p:nvSpPr>
        <p:spPr>
          <a:xfrm flipH="1">
            <a:off x="15328396" y="5827131"/>
            <a:ext cx="3873548" cy="4735376"/>
          </a:xfrm>
          <a:custGeom>
            <a:avLst/>
            <a:gdLst/>
            <a:ahLst/>
            <a:cxnLst/>
            <a:rect l="l" t="t" r="r" b="b"/>
            <a:pathLst>
              <a:path w="3873548" h="4735376">
                <a:moveTo>
                  <a:pt x="3873548" y="0"/>
                </a:moveTo>
                <a:lnTo>
                  <a:pt x="0" y="0"/>
                </a:lnTo>
                <a:lnTo>
                  <a:pt x="0" y="4735376"/>
                </a:lnTo>
                <a:lnTo>
                  <a:pt x="3873548" y="4735376"/>
                </a:lnTo>
                <a:lnTo>
                  <a:pt x="3873548" y="0"/>
                </a:lnTo>
                <a:close/>
              </a:path>
            </a:pathLst>
          </a:custGeom>
          <a:blipFill>
            <a:blip r:embed="rId3"/>
            <a:stretch>
              <a:fillRect t="-22700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8211325" y="2441011"/>
            <a:ext cx="526528" cy="526528"/>
            <a:chOff x="0" y="0"/>
            <a:chExt cx="138674" cy="1386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8674" cy="138674"/>
            </a:xfrm>
            <a:custGeom>
              <a:avLst/>
              <a:gdLst/>
              <a:ahLst/>
              <a:cxnLst/>
              <a:rect l="l" t="t" r="r" b="b"/>
              <a:pathLst>
                <a:path w="138674" h="138674">
                  <a:moveTo>
                    <a:pt x="0" y="0"/>
                  </a:moveTo>
                  <a:lnTo>
                    <a:pt x="138674" y="0"/>
                  </a:lnTo>
                  <a:lnTo>
                    <a:pt x="138674" y="138674"/>
                  </a:lnTo>
                  <a:lnTo>
                    <a:pt x="0" y="1386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BD59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38674" cy="1862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416710" y="2609391"/>
            <a:ext cx="115758" cy="189767"/>
          </a:xfrm>
          <a:custGeom>
            <a:avLst/>
            <a:gdLst/>
            <a:ahLst/>
            <a:cxnLst/>
            <a:rect l="l" t="t" r="r" b="b"/>
            <a:pathLst>
              <a:path w="115758" h="189767">
                <a:moveTo>
                  <a:pt x="0" y="0"/>
                </a:moveTo>
                <a:lnTo>
                  <a:pt x="115758" y="0"/>
                </a:lnTo>
                <a:lnTo>
                  <a:pt x="115758" y="189767"/>
                </a:lnTo>
                <a:lnTo>
                  <a:pt x="0" y="1897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/>
          <p:nvPr/>
        </p:nvGrpSpPr>
        <p:grpSpPr>
          <a:xfrm>
            <a:off x="1028700" y="1028700"/>
            <a:ext cx="9961666" cy="815196"/>
            <a:chOff x="0" y="0"/>
            <a:chExt cx="13282221" cy="1086928"/>
          </a:xfrm>
        </p:grpSpPr>
        <p:sp>
          <p:nvSpPr>
            <p:cNvPr id="13" name="Freeform 13"/>
            <p:cNvSpPr/>
            <p:nvPr/>
          </p:nvSpPr>
          <p:spPr>
            <a:xfrm>
              <a:off x="0" y="24106"/>
              <a:ext cx="920129" cy="1038716"/>
            </a:xfrm>
            <a:custGeom>
              <a:avLst/>
              <a:gdLst/>
              <a:ahLst/>
              <a:cxnLst/>
              <a:rect l="l" t="t" r="r" b="b"/>
              <a:pathLst>
                <a:path w="920129" h="1038716">
                  <a:moveTo>
                    <a:pt x="0" y="0"/>
                  </a:moveTo>
                  <a:lnTo>
                    <a:pt x="920129" y="0"/>
                  </a:lnTo>
                  <a:lnTo>
                    <a:pt x="920129" y="1038716"/>
                  </a:lnTo>
                  <a:lnTo>
                    <a:pt x="0" y="1038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965093" y="10438"/>
              <a:ext cx="1155611" cy="1066051"/>
            </a:xfrm>
            <a:custGeom>
              <a:avLst/>
              <a:gdLst/>
              <a:ahLst/>
              <a:cxnLst/>
              <a:rect l="l" t="t" r="r" b="b"/>
              <a:pathLst>
                <a:path w="1155611" h="1066051">
                  <a:moveTo>
                    <a:pt x="0" y="0"/>
                  </a:moveTo>
                  <a:lnTo>
                    <a:pt x="1155611" y="0"/>
                  </a:lnTo>
                  <a:lnTo>
                    <a:pt x="1155611" y="1066051"/>
                  </a:lnTo>
                  <a:lnTo>
                    <a:pt x="0" y="1066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165668" y="24106"/>
              <a:ext cx="920129" cy="1038716"/>
            </a:xfrm>
            <a:custGeom>
              <a:avLst/>
              <a:gdLst/>
              <a:ahLst/>
              <a:cxnLst/>
              <a:rect l="l" t="t" r="r" b="b"/>
              <a:pathLst>
                <a:path w="920129" h="1038716">
                  <a:moveTo>
                    <a:pt x="0" y="0"/>
                  </a:moveTo>
                  <a:lnTo>
                    <a:pt x="920129" y="0"/>
                  </a:lnTo>
                  <a:lnTo>
                    <a:pt x="920129" y="1038716"/>
                  </a:lnTo>
                  <a:lnTo>
                    <a:pt x="0" y="1038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3130761" y="9586"/>
              <a:ext cx="1108396" cy="1067755"/>
            </a:xfrm>
            <a:custGeom>
              <a:avLst/>
              <a:gdLst/>
              <a:ahLst/>
              <a:cxnLst/>
              <a:rect l="l" t="t" r="r" b="b"/>
              <a:pathLst>
                <a:path w="1108396" h="1067755">
                  <a:moveTo>
                    <a:pt x="0" y="0"/>
                  </a:moveTo>
                  <a:lnTo>
                    <a:pt x="1108396" y="0"/>
                  </a:lnTo>
                  <a:lnTo>
                    <a:pt x="1108396" y="1067755"/>
                  </a:lnTo>
                  <a:lnTo>
                    <a:pt x="0" y="1067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4284121" y="0"/>
              <a:ext cx="962837" cy="1086928"/>
            </a:xfrm>
            <a:custGeom>
              <a:avLst/>
              <a:gdLst/>
              <a:ahLst/>
              <a:cxnLst/>
              <a:rect l="l" t="t" r="r" b="b"/>
              <a:pathLst>
                <a:path w="962837" h="1086928">
                  <a:moveTo>
                    <a:pt x="0" y="0"/>
                  </a:moveTo>
                  <a:lnTo>
                    <a:pt x="962837" y="0"/>
                  </a:lnTo>
                  <a:lnTo>
                    <a:pt x="962837" y="1086928"/>
                  </a:lnTo>
                  <a:lnTo>
                    <a:pt x="0" y="108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6045915" y="0"/>
              <a:ext cx="962837" cy="1086928"/>
            </a:xfrm>
            <a:custGeom>
              <a:avLst/>
              <a:gdLst/>
              <a:ahLst/>
              <a:cxnLst/>
              <a:rect l="l" t="t" r="r" b="b"/>
              <a:pathLst>
                <a:path w="962837" h="1086928">
                  <a:moveTo>
                    <a:pt x="0" y="0"/>
                  </a:moveTo>
                  <a:lnTo>
                    <a:pt x="962837" y="0"/>
                  </a:lnTo>
                  <a:lnTo>
                    <a:pt x="962837" y="1086928"/>
                  </a:lnTo>
                  <a:lnTo>
                    <a:pt x="0" y="108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7048614" y="0"/>
              <a:ext cx="1178241" cy="1086928"/>
            </a:xfrm>
            <a:custGeom>
              <a:avLst/>
              <a:gdLst/>
              <a:ahLst/>
              <a:cxnLst/>
              <a:rect l="l" t="t" r="r" b="b"/>
              <a:pathLst>
                <a:path w="1178241" h="1086928">
                  <a:moveTo>
                    <a:pt x="0" y="0"/>
                  </a:moveTo>
                  <a:lnTo>
                    <a:pt x="1178242" y="0"/>
                  </a:lnTo>
                  <a:lnTo>
                    <a:pt x="1178242" y="1086928"/>
                  </a:lnTo>
                  <a:lnTo>
                    <a:pt x="0" y="108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9025813" y="0"/>
              <a:ext cx="1117185" cy="1086928"/>
            </a:xfrm>
            <a:custGeom>
              <a:avLst/>
              <a:gdLst/>
              <a:ahLst/>
              <a:cxnLst/>
              <a:rect l="l" t="t" r="r" b="b"/>
              <a:pathLst>
                <a:path w="1117185" h="1086928">
                  <a:moveTo>
                    <a:pt x="0" y="0"/>
                  </a:moveTo>
                  <a:lnTo>
                    <a:pt x="1117185" y="0"/>
                  </a:lnTo>
                  <a:lnTo>
                    <a:pt x="1117185" y="1086928"/>
                  </a:lnTo>
                  <a:lnTo>
                    <a:pt x="0" y="108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2103980" y="0"/>
              <a:ext cx="1178241" cy="1086928"/>
            </a:xfrm>
            <a:custGeom>
              <a:avLst/>
              <a:gdLst/>
              <a:ahLst/>
              <a:cxnLst/>
              <a:rect l="l" t="t" r="r" b="b"/>
              <a:pathLst>
                <a:path w="1178241" h="1086928">
                  <a:moveTo>
                    <a:pt x="0" y="0"/>
                  </a:moveTo>
                  <a:lnTo>
                    <a:pt x="1178241" y="0"/>
                  </a:lnTo>
                  <a:lnTo>
                    <a:pt x="1178241" y="1086928"/>
                  </a:lnTo>
                  <a:lnTo>
                    <a:pt x="0" y="108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1157324" y="0"/>
              <a:ext cx="962837" cy="1086928"/>
            </a:xfrm>
            <a:custGeom>
              <a:avLst/>
              <a:gdLst/>
              <a:ahLst/>
              <a:cxnLst/>
              <a:rect l="l" t="t" r="r" b="b"/>
              <a:pathLst>
                <a:path w="962837" h="1086928">
                  <a:moveTo>
                    <a:pt x="0" y="0"/>
                  </a:moveTo>
                  <a:lnTo>
                    <a:pt x="962837" y="0"/>
                  </a:lnTo>
                  <a:lnTo>
                    <a:pt x="962837" y="1086928"/>
                  </a:lnTo>
                  <a:lnTo>
                    <a:pt x="0" y="108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0126031" y="12998"/>
              <a:ext cx="1150062" cy="1060932"/>
            </a:xfrm>
            <a:custGeom>
              <a:avLst/>
              <a:gdLst/>
              <a:ahLst/>
              <a:cxnLst/>
              <a:rect l="l" t="t" r="r" b="b"/>
              <a:pathLst>
                <a:path w="1150062" h="1060932">
                  <a:moveTo>
                    <a:pt x="0" y="0"/>
                  </a:moveTo>
                  <a:lnTo>
                    <a:pt x="1150062" y="0"/>
                  </a:lnTo>
                  <a:lnTo>
                    <a:pt x="1150062" y="1060932"/>
                  </a:lnTo>
                  <a:lnTo>
                    <a:pt x="0" y="1060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315780" y="1802957"/>
            <a:ext cx="8468300" cy="8409649"/>
          </a:xfrm>
          <a:prstGeom prst="rect">
            <a:avLst/>
          </a:prstGeom>
        </p:spPr>
      </p:pic>
      <p:sp>
        <p:nvSpPr>
          <p:cNvPr id="27" name="TextBox 24">
            <a:extLst>
              <a:ext uri="{FF2B5EF4-FFF2-40B4-BE49-F238E27FC236}">
                <a16:creationId xmlns:a16="http://schemas.microsoft.com/office/drawing/2014/main" id="{F5E1EA23-ABCD-64A1-3424-D11A8FF05E74}"/>
              </a:ext>
            </a:extLst>
          </p:cNvPr>
          <p:cNvSpPr txBox="1"/>
          <p:nvPr/>
        </p:nvSpPr>
        <p:spPr>
          <a:xfrm>
            <a:off x="9066464" y="2285012"/>
            <a:ext cx="8468300" cy="1365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Repositório</a:t>
            </a:r>
            <a:r>
              <a:rPr lang="en-US" sz="24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GitHub 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  <a:hlinkClick r:id="rId17"/>
              </a:rPr>
              <a:t>https://github.com/jgalazka/SB_publications/tree/main</a:t>
            </a:r>
            <a:endParaRPr lang="en-US" sz="2400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B6858043-8B83-C787-D4C5-6B17F4B44D82}"/>
              </a:ext>
            </a:extLst>
          </p:cNvPr>
          <p:cNvSpPr txBox="1"/>
          <p:nvPr/>
        </p:nvSpPr>
        <p:spPr>
          <a:xfrm>
            <a:off x="9066464" y="3819915"/>
            <a:ext cx="7747188" cy="4014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Repositórios</a:t>
            </a:r>
            <a:r>
              <a:rPr lang="en-US" sz="24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de dados da Nasa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  <a:hlinkClick r:id="rId18"/>
              </a:rPr>
              <a:t>https://www.nasa.gov/osdr/</a:t>
            </a:r>
            <a:endParaRPr lang="en-US" sz="2400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  <a:hlinkClick r:id="rId19"/>
              </a:rPr>
              <a:t>https://public.ksc.nasa.gov/nslsl/</a:t>
            </a:r>
            <a:endParaRPr lang="en-US" sz="2400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  <a:hlinkClick r:id="rId20"/>
              </a:rPr>
              <a:t>https://taskbook.nasaprs.com/tbp/welcome.cfm</a:t>
            </a:r>
            <a:endParaRPr lang="en-US" sz="2400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  <a:hlinkClick r:id="rId21"/>
              </a:rPr>
              <a:t>https://science.nasa.gov/</a:t>
            </a:r>
            <a:endParaRPr lang="en-US" sz="2400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>
              <a:lnSpc>
                <a:spcPts val="2940"/>
              </a:lnSpc>
            </a:pPr>
            <a:endParaRPr lang="en-US" sz="1400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235</Words>
  <Application>Microsoft Office PowerPoint</Application>
  <PresentationFormat>Personalizar</PresentationFormat>
  <Paragraphs>30</Paragraphs>
  <Slides>7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8" baseType="lpstr">
      <vt:lpstr>Anton</vt:lpstr>
      <vt:lpstr>Calibri</vt:lpstr>
      <vt:lpstr>Aptos</vt:lpstr>
      <vt:lpstr>HK Modular</vt:lpstr>
      <vt:lpstr>Poppins</vt:lpstr>
      <vt:lpstr>Inter</vt:lpstr>
      <vt:lpstr>Poppins Bold</vt:lpstr>
      <vt:lpstr>Inter Bold</vt:lpstr>
      <vt:lpstr>Aharoni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 NASA</dc:title>
  <cp:lastModifiedBy>Rafael Henrique Alves Gomes</cp:lastModifiedBy>
  <cp:revision>6</cp:revision>
  <dcterms:created xsi:type="dcterms:W3CDTF">2006-08-16T00:00:00Z</dcterms:created>
  <dcterms:modified xsi:type="dcterms:W3CDTF">2025-10-05T16:58:13Z</dcterms:modified>
  <dc:identifier>DAG02S_rC4E</dc:identifier>
</cp:coreProperties>
</file>